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5" r:id="rId10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7386" autoAdjust="0"/>
  </p:normalViewPr>
  <p:slideViewPr>
    <p:cSldViewPr>
      <p:cViewPr varScale="1">
        <p:scale>
          <a:sx n="56" d="100"/>
          <a:sy n="56" d="100"/>
        </p:scale>
        <p:origin x="63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8117" y="2913802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NewStocks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74834" y="6082560"/>
            <a:ext cx="10938332" cy="1750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bg-BG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Държавниците 3.0</a:t>
            </a:r>
            <a:endParaRPr lang="en-US" sz="8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10933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477000" y="869711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151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5D81E7-7A3E-1943-8C90-F156FEC71533}"/>
              </a:ext>
            </a:extLst>
          </p:cNvPr>
          <p:cNvSpPr txBox="1"/>
          <p:nvPr/>
        </p:nvSpPr>
        <p:spPr>
          <a:xfrm>
            <a:off x="4419600" y="44577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solidFill>
                  <a:schemeClr val="bg1"/>
                </a:solidFill>
              </a:rPr>
              <a:t>Хората нямат реална представа как настоящите събития влияят на стоковата борса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 на проекта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90800" y="2613887"/>
            <a:ext cx="13335000" cy="388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bg-BG" sz="5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Да демонстрира влиянието на действителни събития върху стойностите на акциите в различи компании. </a:t>
            </a:r>
            <a:endParaRPr lang="en-US" sz="5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4549" y="3564491"/>
            <a:ext cx="8625841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85AEC8-52EC-835E-4565-E956214A2E3E}"/>
              </a:ext>
            </a:extLst>
          </p:cNvPr>
          <p:cNvSpPr txBox="1"/>
          <p:nvPr/>
        </p:nvSpPr>
        <p:spPr>
          <a:xfrm>
            <a:off x="3999964" y="3600316"/>
            <a:ext cx="8762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</a:rPr>
              <a:t>-да дадем на потребителя по-ясна идея какво са акциите и защо е хубаво да се влагат финансови средства в тях</a:t>
            </a:r>
          </a:p>
          <a:p>
            <a:endParaRPr lang="bg-BG" sz="3200" dirty="0">
              <a:solidFill>
                <a:schemeClr val="bg1"/>
              </a:solidFill>
            </a:endParaRPr>
          </a:p>
          <a:p>
            <a:r>
              <a:rPr lang="bg-BG" sz="3200" dirty="0">
                <a:solidFill>
                  <a:schemeClr val="bg1"/>
                </a:solidFill>
              </a:rPr>
              <a:t>-да създадем навик у потребителя да инвестира в дадена компания, като в замяна получава дял  във въпросната компания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43C9DE-551D-C5B5-38EC-C273DF534EC4}"/>
              </a:ext>
            </a:extLst>
          </p:cNvPr>
          <p:cNvSpPr txBox="1"/>
          <p:nvPr/>
        </p:nvSpPr>
        <p:spPr>
          <a:xfrm>
            <a:off x="2057400" y="3162300"/>
            <a:ext cx="1432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</a:rPr>
              <a:t>1. Потребителят избира една компания, чиито акции го интересуват и диапазон от време, който да се покрие от графиката.</a:t>
            </a:r>
          </a:p>
          <a:p>
            <a:endParaRPr lang="bg-BG" sz="3600" dirty="0">
              <a:solidFill>
                <a:schemeClr val="bg1"/>
              </a:solidFill>
            </a:endParaRPr>
          </a:p>
          <a:p>
            <a:r>
              <a:rPr lang="bg-BG" sz="3600" dirty="0">
                <a:solidFill>
                  <a:schemeClr val="bg1"/>
                </a:solidFill>
              </a:rPr>
              <a:t>2. С помощта на актуални новини потребителят може  да си направи извод за влиянието им върху цената на акциите.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7CB358E8-7FB3-4511-B428-3E16865B87EF}"/>
              </a:ext>
            </a:extLst>
          </p:cNvPr>
          <p:cNvSpPr/>
          <p:nvPr/>
        </p:nvSpPr>
        <p:spPr>
          <a:xfrm>
            <a:off x="6948446" y="6949727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43AA3402-4531-3E18-EE38-3DEFF712EE58}"/>
              </a:ext>
            </a:extLst>
          </p:cNvPr>
          <p:cNvSpPr/>
          <p:nvPr/>
        </p:nvSpPr>
        <p:spPr>
          <a:xfrm rot="20428386">
            <a:off x="6189587" y="6989886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bg-BG" dirty="0"/>
              <a:t>ц</a:t>
            </a:r>
            <a:endParaRPr lang="en-US" dirty="0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09D2A666-9A59-F6C7-6DC8-2500E6C7191E}"/>
              </a:ext>
            </a:extLst>
          </p:cNvPr>
          <p:cNvSpPr/>
          <p:nvPr/>
        </p:nvSpPr>
        <p:spPr>
          <a:xfrm rot="733323">
            <a:off x="7797043" y="6881737"/>
            <a:ext cx="2684975" cy="2820953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CE71166A-0F5A-676C-B322-B0C37EB94554}"/>
              </a:ext>
            </a:extLst>
          </p:cNvPr>
          <p:cNvSpPr/>
          <p:nvPr/>
        </p:nvSpPr>
        <p:spPr>
          <a:xfrm>
            <a:off x="7031725" y="6961013"/>
            <a:ext cx="2662402" cy="2662402"/>
          </a:xfrm>
          <a:custGeom>
            <a:avLst/>
            <a:gdLst/>
            <a:ahLst/>
            <a:cxnLst/>
            <a:rect l="l" t="t" r="r" b="b"/>
            <a:pathLst>
              <a:path w="2662402" h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E2B1F-D231-12C9-8F35-75627755924D}"/>
              </a:ext>
            </a:extLst>
          </p:cNvPr>
          <p:cNvSpPr txBox="1"/>
          <p:nvPr/>
        </p:nvSpPr>
        <p:spPr>
          <a:xfrm>
            <a:off x="2362200" y="4000500"/>
            <a:ext cx="1325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-Frontend – Html, Tailwind CSS</a:t>
            </a:r>
            <a:r>
              <a:rPr lang="bg-BG" sz="4000" dirty="0">
                <a:solidFill>
                  <a:schemeClr val="bg1"/>
                </a:solidFill>
              </a:rPr>
              <a:t>;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-Middleware - Express.js </a:t>
            </a:r>
            <a:r>
              <a:rPr lang="bg-BG" sz="4000" dirty="0">
                <a:solidFill>
                  <a:schemeClr val="bg1"/>
                </a:solidFill>
              </a:rPr>
              <a:t>;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-Backend -  Node.js, Axios API, Polygon, MySQL</a:t>
            </a:r>
            <a:r>
              <a:rPr lang="bg-BG" sz="4000" dirty="0">
                <a:solidFill>
                  <a:schemeClr val="bg1"/>
                </a:solidFill>
              </a:rPr>
              <a:t>;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CAE403C5-F6DA-2248-2D4F-F12137A40DE2}"/>
              </a:ext>
            </a:extLst>
          </p:cNvPr>
          <p:cNvSpPr/>
          <p:nvPr/>
        </p:nvSpPr>
        <p:spPr>
          <a:xfrm>
            <a:off x="11125200" y="6125258"/>
            <a:ext cx="3975975" cy="3975975"/>
          </a:xfrm>
          <a:custGeom>
            <a:avLst/>
            <a:gdLst/>
            <a:ahLst/>
            <a:cxnLst/>
            <a:rect l="l" t="t" r="r" b="b"/>
            <a:pathLst>
              <a:path w="3975975" h="3975975">
                <a:moveTo>
                  <a:pt x="0" y="0"/>
                </a:moveTo>
                <a:lnTo>
                  <a:pt x="3975975" y="0"/>
                </a:lnTo>
                <a:lnTo>
                  <a:pt x="3975975" y="3975976"/>
                </a:lnTo>
                <a:lnTo>
                  <a:pt x="0" y="397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51558-A114-8C08-9AAE-D8CDBC9866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754121" y="33339"/>
            <a:ext cx="4966395" cy="102536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технологии</a:t>
            </a:r>
            <a:endParaRPr lang="en-US" sz="9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963400" y="4162965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66475" y="1668522"/>
            <a:ext cx="15797207" cy="4241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екип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</a:t>
            </a:r>
            <a:b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Явор Лазаров и Виктор Христов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ментор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Евгени Димов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Какво научихме?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0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  <p:sp>
        <p:nvSpPr>
          <p:cNvPr id="2" name="Freeform 16">
            <a:extLst>
              <a:ext uri="{FF2B5EF4-FFF2-40B4-BE49-F238E27FC236}">
                <a16:creationId xmlns:a16="http://schemas.microsoft.com/office/drawing/2014/main" id="{4C893739-C861-BB44-EEF5-452F8CB0DF1E}"/>
              </a:ext>
            </a:extLst>
          </p:cNvPr>
          <p:cNvSpPr/>
          <p:nvPr/>
        </p:nvSpPr>
        <p:spPr>
          <a:xfrm rot="19627755">
            <a:off x="5062763" y="5690032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3" name="Freeform 15">
            <a:extLst>
              <a:ext uri="{FF2B5EF4-FFF2-40B4-BE49-F238E27FC236}">
                <a16:creationId xmlns:a16="http://schemas.microsoft.com/office/drawing/2014/main" id="{7752A58C-17D9-B508-3435-E9B7A917D62E}"/>
              </a:ext>
            </a:extLst>
          </p:cNvPr>
          <p:cNvSpPr/>
          <p:nvPr/>
        </p:nvSpPr>
        <p:spPr>
          <a:xfrm rot="20940258">
            <a:off x="-441225" y="5953956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187</Words>
  <Application>Microsoft Office PowerPoint</Application>
  <PresentationFormat>Custom</PresentationFormat>
  <Paragraphs>27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Canva Sans Bold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Явор С. Лазаров</cp:lastModifiedBy>
  <cp:revision>53</cp:revision>
  <dcterms:created xsi:type="dcterms:W3CDTF">2006-08-16T00:00:00Z</dcterms:created>
  <dcterms:modified xsi:type="dcterms:W3CDTF">2025-03-21T23:42:24Z</dcterms:modified>
  <dc:identifier>DAGdruyBmFc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768f796-9400-4b68-a5dd-e1fad25f2364_Enabled">
    <vt:lpwstr>true</vt:lpwstr>
  </property>
  <property fmtid="{D5CDD505-2E9C-101B-9397-08002B2CF9AE}" pid="3" name="MSIP_Label_2768f796-9400-4b68-a5dd-e1fad25f2364_SetDate">
    <vt:lpwstr>2025-03-21T20:38:10Z</vt:lpwstr>
  </property>
  <property fmtid="{D5CDD505-2E9C-101B-9397-08002B2CF9AE}" pid="4" name="MSIP_Label_2768f796-9400-4b68-a5dd-e1fad25f2364_Method">
    <vt:lpwstr>Standard</vt:lpwstr>
  </property>
  <property fmtid="{D5CDD505-2E9C-101B-9397-08002B2CF9AE}" pid="5" name="MSIP_Label_2768f796-9400-4b68-a5dd-e1fad25f2364_Name">
    <vt:lpwstr>2768f796-9400-4b68-a5dd-e1fad25f2364</vt:lpwstr>
  </property>
  <property fmtid="{D5CDD505-2E9C-101B-9397-08002B2CF9AE}" pid="6" name="MSIP_Label_2768f796-9400-4b68-a5dd-e1fad25f2364_SiteId">
    <vt:lpwstr>2e318a00-b44f-4acd-ade2-4c9e434f9644</vt:lpwstr>
  </property>
  <property fmtid="{D5CDD505-2E9C-101B-9397-08002B2CF9AE}" pid="7" name="MSIP_Label_2768f796-9400-4b68-a5dd-e1fad25f2364_ActionId">
    <vt:lpwstr>58c28819-8f35-41ef-95fe-d3bbcc5d1803</vt:lpwstr>
  </property>
  <property fmtid="{D5CDD505-2E9C-101B-9397-08002B2CF9AE}" pid="8" name="MSIP_Label_2768f796-9400-4b68-a5dd-e1fad25f2364_ContentBits">
    <vt:lpwstr>0</vt:lpwstr>
  </property>
</Properties>
</file>